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5"/>
  </p:notesMasterIdLst>
  <p:sldIdLst>
    <p:sldId id="257" r:id="rId2"/>
    <p:sldId id="263" r:id="rId3"/>
    <p:sldId id="277" r:id="rId4"/>
    <p:sldId id="264" r:id="rId5"/>
    <p:sldId id="279" r:id="rId6"/>
    <p:sldId id="278" r:id="rId7"/>
    <p:sldId id="258" r:id="rId8"/>
    <p:sldId id="270" r:id="rId9"/>
    <p:sldId id="271" r:id="rId10"/>
    <p:sldId id="272" r:id="rId11"/>
    <p:sldId id="280" r:id="rId12"/>
    <p:sldId id="283" r:id="rId13"/>
    <p:sldId id="281" r:id="rId14"/>
    <p:sldId id="261" r:id="rId15"/>
    <p:sldId id="260" r:id="rId16"/>
    <p:sldId id="269" r:id="rId17"/>
    <p:sldId id="268" r:id="rId18"/>
    <p:sldId id="273" r:id="rId19"/>
    <p:sldId id="262" r:id="rId20"/>
    <p:sldId id="267" r:id="rId21"/>
    <p:sldId id="282" r:id="rId22"/>
    <p:sldId id="274" r:id="rId23"/>
    <p:sldId id="276" r:id="rId2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00"/>
    <a:srgbClr val="F9F9A3"/>
    <a:srgbClr val="060E56"/>
    <a:srgbClr val="56B22B"/>
    <a:srgbClr val="003300"/>
    <a:srgbClr val="191278"/>
    <a:srgbClr val="249311"/>
    <a:srgbClr val="48B6B3"/>
    <a:srgbClr val="C8F1C1"/>
    <a:srgbClr val="0A4E4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Germany</a:t>
            </a:r>
            <a:endParaRPr lang="en-US" dirty="0"/>
          </a:p>
        </c:rich>
      </c:tx>
      <c:layout>
        <c:manualLayout>
          <c:xMode val="edge"/>
          <c:yMode val="edge"/>
          <c:x val="0.27715105873704199"/>
          <c:y val="3.503065872218087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B2-4287-8E94-71151BE17BA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B2-4287-8E94-71151BE17BA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B2-4287-8E94-71151BE17BA6}"/>
              </c:ext>
            </c:extLst>
          </c:dPt>
          <c:dLbls>
            <c:dLbl>
              <c:idx val="0"/>
              <c:layout>
                <c:manualLayout>
                  <c:x val="-0.12253749009963812"/>
                  <c:y val="0.20859988880031619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19%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fa-IR" dirty="0" smtClean="0"/>
                      <a:t>71%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8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Sheet1!$C$1:$C$3</c:f>
              <c:strCache>
                <c:ptCount val="3"/>
                <c:pt idx="0">
                  <c:v>ریل</c:v>
                </c:pt>
                <c:pt idx="1">
                  <c:v>آبراهه</c:v>
                </c:pt>
                <c:pt idx="2">
                  <c:v>جاده</c:v>
                </c:pt>
              </c:strCache>
            </c:strRef>
          </c:cat>
          <c:val>
            <c:numRef>
              <c:f>Sheet1!$G$1:$G$3</c:f>
              <c:numCache>
                <c:formatCode>0%</c:formatCode>
                <c:ptCount val="3"/>
                <c:pt idx="0">
                  <c:v>0.19000000000000003</c:v>
                </c:pt>
                <c:pt idx="1">
                  <c:v>0.1</c:v>
                </c:pt>
                <c:pt idx="2">
                  <c:v>0.71000000000000052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EB2-4287-8E94-71151BE17BA6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European Union</a:t>
            </a:r>
            <a:endParaRPr lang="en-US" dirty="0"/>
          </a:p>
        </c:rich>
      </c:tx>
      <c:layout>
        <c:manualLayout>
          <c:xMode val="edge"/>
          <c:yMode val="edge"/>
          <c:x val="0.18149580718778913"/>
          <c:y val="3.52050765007500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45-4A58-8EAC-64DE4608639C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45-4A58-8EAC-64DE4608639C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45-4A58-8EAC-64DE4608639C}"/>
              </c:ext>
            </c:extLst>
          </c:dPt>
          <c:dLbls>
            <c:dLbl>
              <c:idx val="0"/>
              <c:layout>
                <c:manualLayout>
                  <c:x val="-0.12709328500858094"/>
                  <c:y val="0.18659403359094948"/>
                </c:manualLayout>
              </c:layout>
              <c:dLblPos val="bestFit"/>
              <c:showPercent val="1"/>
            </c:dLbl>
            <c:dLbl>
              <c:idx val="1"/>
              <c:delete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 rtl="0">
                  <a:defRPr lang="fa-IR" sz="1800" b="1" i="0" u="none" strike="noStrike" kern="1200" baseline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Sheet1!$C$1:$C$3</c:f>
              <c:strCache>
                <c:ptCount val="3"/>
                <c:pt idx="0">
                  <c:v>ریل</c:v>
                </c:pt>
                <c:pt idx="1">
                  <c:v>آبراهه</c:v>
                </c:pt>
                <c:pt idx="2">
                  <c:v>جاده</c:v>
                </c:pt>
              </c:strCache>
            </c:strRef>
          </c:cat>
          <c:val>
            <c:numRef>
              <c:f>Sheet1!$I$1:$I$3</c:f>
              <c:numCache>
                <c:formatCode>0%</c:formatCode>
                <c:ptCount val="3"/>
                <c:pt idx="0">
                  <c:v>0.18000000000000013</c:v>
                </c:pt>
                <c:pt idx="1">
                  <c:v>7.0000000000000021E-2</c:v>
                </c:pt>
                <c:pt idx="2">
                  <c:v>0.75000000000000056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945-4A58-8EAC-64DE4608639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Russia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94-49D7-8605-955A2DCAEA95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94-49D7-8605-955A2DCAEA95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94-49D7-8605-955A2DCAEA95}"/>
              </c:ext>
            </c:extLst>
          </c:dPt>
          <c:dLbls>
            <c:dLbl>
              <c:idx val="1"/>
              <c:delete val="1"/>
            </c:dLbl>
            <c:dLbl>
              <c:idx val="2"/>
              <c:layout>
                <c:manualLayout>
                  <c:x val="0.1045234587042775"/>
                  <c:y val="0.14651274176961979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F94-49D7-8605-955A2DCAEA9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 rtl="0">
                  <a:defRPr lang="fa-IR" sz="1800" b="1" i="0" u="none" strike="noStrike" kern="1200" baseline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Sheet1!$C$1:$C$3</c:f>
              <c:strCache>
                <c:ptCount val="3"/>
                <c:pt idx="0">
                  <c:v>ریل</c:v>
                </c:pt>
                <c:pt idx="1">
                  <c:v>آبراهه</c:v>
                </c:pt>
                <c:pt idx="2">
                  <c:v>جاده</c:v>
                </c:pt>
              </c:strCache>
            </c:strRef>
          </c:cat>
          <c:val>
            <c:numRef>
              <c:f>Sheet1!$D$1:$D$3</c:f>
              <c:numCache>
                <c:formatCode>0%</c:formatCode>
                <c:ptCount val="3"/>
                <c:pt idx="0">
                  <c:v>0.88</c:v>
                </c:pt>
                <c:pt idx="1">
                  <c:v>2.0000000000000011E-2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F94-49D7-8605-955A2DCAEA95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USA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98-4104-8A39-0B506A5C2681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98-4104-8A39-0B506A5C2681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98-4104-8A39-0B506A5C2681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98-4104-8A39-0B506A5C268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algn="ctr" rtl="0">
                  <a:defRPr lang="fa-IR" sz="1800" b="1" i="0" u="none" strike="noStrike" kern="1200" baseline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Sheet1!$C$1:$C$3</c:f>
              <c:strCache>
                <c:ptCount val="3"/>
                <c:pt idx="0">
                  <c:v>ریل</c:v>
                </c:pt>
                <c:pt idx="1">
                  <c:v>آبراهه</c:v>
                </c:pt>
                <c:pt idx="2">
                  <c:v>جاده</c:v>
                </c:pt>
              </c:strCache>
            </c:strRef>
          </c:cat>
          <c:val>
            <c:numRef>
              <c:f>Sheet1!$E$1:$E$3</c:f>
              <c:numCache>
                <c:formatCode>0%</c:formatCode>
                <c:ptCount val="3"/>
                <c:pt idx="0">
                  <c:v>0.38000000000000045</c:v>
                </c:pt>
                <c:pt idx="1">
                  <c:v>0</c:v>
                </c:pt>
                <c:pt idx="2">
                  <c:v>0.62000000000000077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98-4104-8A39-0B506A5C2681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Iran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AB-45AD-8AEF-0A6EA54EEE67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AB-45AD-8AEF-0A6EA54EEE67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AB-45AD-8AEF-0A6EA54EEE67}"/>
              </c:ext>
            </c:extLst>
          </c:dPt>
          <c:dLbls>
            <c:dLbl>
              <c:idx val="0"/>
              <c:layout>
                <c:manualLayout>
                  <c:x val="-9.6505359053672454E-2"/>
                  <c:y val="0.16117991916975952"/>
                </c:manualLayout>
              </c:layout>
              <c:tx>
                <c:rich>
                  <a:bodyPr/>
                  <a:lstStyle/>
                  <a:p>
                    <a:r>
                      <a:rPr lang="fa-IR" dirty="0" smtClean="0"/>
                      <a:t>11%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AB-45AD-8AEF-0A6EA54EEE6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fa-IR" smtClean="0"/>
                      <a:t>89%</a:t>
                    </a:r>
                    <a:endParaRPr lang="en-US" dirty="0"/>
                  </a:p>
                </c:rich>
              </c:tx>
              <c:dLblPos val="ctr"/>
              <c:showPercent val="1"/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 rtl="0"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Sheet1!$C$1:$C$3</c:f>
              <c:strCache>
                <c:ptCount val="3"/>
                <c:pt idx="0">
                  <c:v>ریل</c:v>
                </c:pt>
                <c:pt idx="1">
                  <c:v>آبراهه</c:v>
                </c:pt>
                <c:pt idx="2">
                  <c:v>جاده</c:v>
                </c:pt>
              </c:strCache>
            </c:strRef>
          </c:cat>
          <c:val>
            <c:numRef>
              <c:f>Sheet1!$F$1:$F$3</c:f>
              <c:numCache>
                <c:formatCode>0%</c:formatCode>
                <c:ptCount val="3"/>
                <c:pt idx="0">
                  <c:v>0.11</c:v>
                </c:pt>
                <c:pt idx="1">
                  <c:v>0</c:v>
                </c:pt>
                <c:pt idx="2">
                  <c:v>0.89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6AB-45AD-8AEF-0A6EA54EEE67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0.65119</cdr:x>
      <cdr:y>0.17714</cdr:y>
    </cdr:from>
    <cdr:to>
      <cdr:x>0.76935</cdr:x>
      <cdr:y>0.29064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1028" y="449545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Rail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0.17854</cdr:x>
      <cdr:y>0.82975</cdr:y>
    </cdr:from>
    <cdr:to>
      <cdr:x>0.29671</cdr:x>
      <cdr:y>0.94325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2836" y="2105729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Road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0.74966</cdr:x>
      <cdr:y>0.51763</cdr:y>
    </cdr:from>
    <cdr:to>
      <cdr:x>0.86782</cdr:x>
      <cdr:y>0.63113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1068" y="1313641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Water way</a:t>
          </a:r>
          <a:endParaRPr lang="en-US" sz="1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0.66039</cdr:x>
      <cdr:y>0.17802</cdr:y>
    </cdr:from>
    <cdr:to>
      <cdr:x>0.78025</cdr:x>
      <cdr:y>0.29209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0366" y="449545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200" b="1" dirty="0" smtClean="0"/>
            <a:t>Rail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0.20091</cdr:x>
      <cdr:y>0.83388</cdr:y>
    </cdr:from>
    <cdr:to>
      <cdr:x>0.32077</cdr:x>
      <cdr:y>0.94795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4182" y="2105729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200" b="1" dirty="0" smtClean="0"/>
            <a:t>Road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0.76027</cdr:x>
      <cdr:y>0.43466</cdr:y>
    </cdr:from>
    <cdr:to>
      <cdr:x>0.88014</cdr:x>
      <cdr:y>0.54873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40406" y="1097617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200" b="1" dirty="0" smtClean="0"/>
            <a:t>Water way</a:t>
          </a:r>
          <a:endParaRPr lang="en-US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0.69842</cdr:x>
      <cdr:y>0.81714</cdr:y>
    </cdr:from>
    <cdr:to>
      <cdr:x>0.81856</cdr:x>
      <cdr:y>0.92985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11758" y="2088232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200" b="1" dirty="0" smtClean="0"/>
            <a:t>Rail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0.28032</cdr:x>
      <cdr:y>0.14089</cdr:y>
    </cdr:from>
    <cdr:to>
      <cdr:x>0.40045</cdr:x>
      <cdr:y>0.2536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008112" y="36004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200" b="1" dirty="0" smtClean="0"/>
            <a:t>Road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0.12014</cdr:x>
      <cdr:y>0.22542</cdr:y>
    </cdr:from>
    <cdr:to>
      <cdr:x>0.24027</cdr:x>
      <cdr:y>0.33813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32048" y="576064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200" b="1" dirty="0" smtClean="0"/>
            <a:t>Water way</a:t>
          </a:r>
          <a:endParaRPr lang="en-US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0.72866</cdr:x>
      <cdr:y>0.27956</cdr:y>
    </cdr:from>
    <cdr:to>
      <cdr:x>0.84682</cdr:x>
      <cdr:y>0.39139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72008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100" b="1" dirty="0" smtClean="0"/>
            <a:t>Rail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0.13785</cdr:x>
      <cdr:y>0.69891</cdr:y>
    </cdr:from>
    <cdr:to>
      <cdr:x>0.25602</cdr:x>
      <cdr:y>0.81073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4056" y="180020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100" b="1" dirty="0" smtClean="0"/>
            <a:t>Road</a:t>
          </a:r>
          <a:endParaRPr lang="en-US" sz="11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0.19766</cdr:x>
      <cdr:y>0.83966</cdr:y>
    </cdr:from>
    <cdr:to>
      <cdr:x>0.31625</cdr:x>
      <cdr:y>0.95161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2160240"/>
          <a:ext cx="43204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100" dirty="0" smtClean="0"/>
            <a:t>Road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0.63158</cdr:x>
      <cdr:y>0.11982</cdr:y>
    </cdr:from>
    <cdr:to>
      <cdr:x>0.75017</cdr:x>
      <cdr:y>0.23177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88" y="360040"/>
          <a:ext cx="486747" cy="336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en-US" sz="1100" dirty="0" smtClean="0"/>
            <a:t>Rail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F5C3C0-0C9A-4DF5-B73F-5B6A952AA4CC}" type="datetimeFigureOut">
              <a:rPr lang="fa-IR" smtClean="0"/>
              <a:pPr/>
              <a:t>02/16/1439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5AFB2C-EA6B-43E1-A8DE-E8DBB8BC082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742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FB2C-EA6B-43E1-A8DE-E8DBB8BC0822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5366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FB2C-EA6B-43E1-A8DE-E8DBB8BC0822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53662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FB2C-EA6B-43E1-A8DE-E8DBB8BC0822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55366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9701" r="3252" b="8798"/>
          <a:stretch/>
        </p:blipFill>
        <p:spPr>
          <a:xfrm flipH="1">
            <a:off x="0" y="-484"/>
            <a:ext cx="9144000" cy="6858483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1052736"/>
            <a:ext cx="9144000" cy="5805263"/>
          </a:xfrm>
          <a:prstGeom prst="rect">
            <a:avLst/>
          </a:prstGeom>
          <a:gradFill>
            <a:gsLst>
              <a:gs pos="9990">
                <a:srgbClr val="F4F4F4"/>
              </a:gs>
              <a:gs pos="76000">
                <a:srgbClr val="FEFEFE">
                  <a:alpha val="93000"/>
                </a:srgbClr>
              </a:gs>
              <a:gs pos="0">
                <a:schemeClr val="bg1">
                  <a:lumMod val="95000"/>
                </a:schemeClr>
              </a:gs>
              <a:gs pos="91000">
                <a:srgbClr val="E4E4E4">
                  <a:alpha val="67000"/>
                </a:srgb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5188" y="1196752"/>
            <a:ext cx="1872208" cy="365125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</a:lstStyle>
          <a:p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745" b="17574"/>
          <a:stretch/>
        </p:blipFill>
        <p:spPr>
          <a:xfrm>
            <a:off x="0" y="-484"/>
            <a:ext cx="9144000" cy="11252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396552" cy="6858000"/>
          </a:xfrm>
          <a:prstGeom prst="rect">
            <a:avLst/>
          </a:prstGeom>
          <a:solidFill>
            <a:srgbClr val="060E56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en-US" sz="1800" b="1" spc="50" baseline="0" dirty="0" smtClean="0">
                <a:solidFill>
                  <a:schemeClr val="bg1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Logistics Centers              </a:t>
            </a:r>
            <a:r>
              <a:rPr lang="en-US" sz="1800" b="1" spc="50" baseline="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MRUD</a:t>
            </a:r>
            <a:endParaRPr lang="fa-IR" sz="1600" b="1" spc="50" baseline="0" dirty="0">
              <a:solidFill>
                <a:schemeClr val="tx2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88913"/>
            <a:ext cx="6913563" cy="792162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  <a:latin typeface="Arial Black" panose="020B0A04020102020204" pitchFamily="34" charset="0"/>
                <a:cs typeface="B Titr" panose="00000700000000000000" pitchFamily="2" charset="-78"/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4"/>
          </p:nvPr>
        </p:nvSpPr>
        <p:spPr>
          <a:xfrm>
            <a:off x="684213" y="1268413"/>
            <a:ext cx="7559675" cy="4752975"/>
          </a:xfrm>
        </p:spPr>
        <p:txBody>
          <a:bodyPr/>
          <a:lstStyle>
            <a:lvl1pPr algn="l" rtl="0">
              <a:defRPr baseline="0">
                <a:latin typeface="Times New Roman" panose="02020603050405020304" pitchFamily="18" charset="0"/>
                <a:cs typeface="B Nazanin" panose="00000400000000000000" pitchFamily="2" charset="-78"/>
              </a:defRPr>
            </a:lvl1pPr>
            <a:lvl2pPr algn="l" rtl="0">
              <a:defRPr baseline="0">
                <a:latin typeface="Times New Roman" panose="02020603050405020304" pitchFamily="18" charset="0"/>
                <a:cs typeface="B Nazanin" panose="00000400000000000000" pitchFamily="2" charset="-78"/>
              </a:defRPr>
            </a:lvl2pPr>
            <a:lvl3pPr algn="l" rtl="0">
              <a:defRPr baseline="0">
                <a:latin typeface="Times New Roman" panose="02020603050405020304" pitchFamily="18" charset="0"/>
                <a:cs typeface="B Nazanin" panose="00000400000000000000" pitchFamily="2" charset="-78"/>
              </a:defRPr>
            </a:lvl3pPr>
            <a:lvl4pPr algn="l" rtl="0">
              <a:defRPr baseline="0">
                <a:latin typeface="Times New Roman" panose="02020603050405020304" pitchFamily="18" charset="0"/>
                <a:cs typeface="B Nazanin" panose="00000400000000000000" pitchFamily="2" charset="-78"/>
              </a:defRPr>
            </a:lvl4pPr>
            <a:lvl5pPr algn="l" rtl="0">
              <a:defRPr baseline="0">
                <a:latin typeface="Times New Roman" panose="02020603050405020304" pitchFamily="18" charset="0"/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7901" y="6310312"/>
            <a:ext cx="50405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1540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815751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81905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529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27307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422882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69048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50405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40550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3661713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43488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178DC-7B3C-4289-AAA6-9F14F28D1B09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9695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" y="13568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32" y="5157068"/>
            <a:ext cx="9142884" cy="1700932"/>
          </a:xfrm>
          <a:prstGeom prst="rect">
            <a:avLst/>
          </a:prstGeom>
          <a:solidFill>
            <a:srgbClr val="060E56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  <a:cs typeface="B Titr" panose="00000700000000000000" pitchFamily="2" charset="-78"/>
              </a:rPr>
              <a:t>LOGISTICS CENTERS</a:t>
            </a:r>
            <a:endParaRPr lang="fa-IR" sz="4800" dirty="0"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717032"/>
            <a:ext cx="22322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Department of Transportation</a:t>
            </a:r>
            <a:endParaRPr lang="fa-IR" dirty="0">
              <a:solidFill>
                <a:schemeClr val="bg1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643804"/>
            <a:ext cx="57606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Ministry of Road and Urban Development</a:t>
            </a:r>
            <a:endParaRPr lang="fa-IR" dirty="0">
              <a:solidFill>
                <a:schemeClr val="bg1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pic>
        <p:nvPicPr>
          <p:cNvPr id="1026" name="Picture 2" descr="http://www.iicic.com/logistics/images/logos/title-e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226" y="13568"/>
            <a:ext cx="6134100" cy="1943101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31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Opportunity for more efficiency</a:t>
            </a:r>
            <a:endParaRPr lang="fa-IR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rtl="0">
              <a:lnSpc>
                <a:spcPct val="150000"/>
              </a:lnSpc>
            </a:pP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394389" y="5119297"/>
            <a:ext cx="23456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7%</a:t>
            </a:r>
            <a:endParaRPr lang="fa-IR" sz="6000" b="1" dirty="0">
              <a:solidFill>
                <a:srgbClr val="FF0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0069" y="5470339"/>
            <a:ext cx="355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Containerized Cargo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941" y="-99392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23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Opportunity for more efficiency</a:t>
            </a:r>
            <a:endParaRPr lang="fa-IR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algn="l" rtl="0">
              <a:lnSpc>
                <a:spcPct val="150000"/>
              </a:lnSpc>
            </a:pP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34"/>
          <a:stretch/>
        </p:blipFill>
        <p:spPr>
          <a:xfrm>
            <a:off x="472548" y="1495124"/>
            <a:ext cx="8671452" cy="3590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6479" y="5373216"/>
            <a:ext cx="764881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/>
              <a:t>A </a:t>
            </a:r>
            <a:r>
              <a:rPr lang="en-US" sz="2400" b="1" dirty="0">
                <a:solidFill>
                  <a:srgbClr val="00B050"/>
                </a:solidFill>
              </a:rPr>
              <a:t>cooperative</a:t>
            </a:r>
            <a:r>
              <a:rPr lang="en-US" sz="2400" b="1" dirty="0"/>
              <a:t> rather </a:t>
            </a:r>
            <a:r>
              <a:rPr lang="en-US" sz="2400" b="1" dirty="0" smtClean="0"/>
              <a:t>than </a:t>
            </a:r>
            <a:r>
              <a:rPr lang="en-US" sz="2400" b="1" dirty="0">
                <a:solidFill>
                  <a:srgbClr val="C00000"/>
                </a:solidFill>
              </a:rPr>
              <a:t>competitive</a:t>
            </a:r>
            <a:r>
              <a:rPr lang="en-US" sz="2400" b="1" dirty="0" smtClean="0"/>
              <a:t> approach in freight transport among transport modes</a:t>
            </a:r>
            <a:endParaRPr lang="fa-I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6041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Freight Transport Major Strategy</a:t>
            </a: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940205" y="956831"/>
            <a:ext cx="6120680" cy="6120680"/>
            <a:chOff x="1590143" y="933668"/>
            <a:chExt cx="6120680" cy="61206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90143" y="933668"/>
              <a:ext cx="6120680" cy="6120680"/>
            </a:xfrm>
            <a:prstGeom prst="rect">
              <a:avLst/>
            </a:prstGeom>
          </p:spPr>
        </p:pic>
        <p:sp>
          <p:nvSpPr>
            <p:cNvPr id="62" name="Oval 61"/>
            <p:cNvSpPr/>
            <p:nvPr/>
          </p:nvSpPr>
          <p:spPr>
            <a:xfrm>
              <a:off x="3485247" y="2245806"/>
              <a:ext cx="1494994" cy="1494994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2085352" y="2677424"/>
              <a:ext cx="1269524" cy="1269524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2825226" y="3740800"/>
              <a:ext cx="1269524" cy="1269524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4596152" y="4666249"/>
              <a:ext cx="1445073" cy="1396798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4324800" y="3500514"/>
              <a:ext cx="1269524" cy="1269524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6207875" y="5408815"/>
              <a:ext cx="1269524" cy="1269524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sp>
          <p:nvSpPr>
            <p:cNvPr id="64" name="Oval 63"/>
            <p:cNvSpPr/>
            <p:nvPr/>
          </p:nvSpPr>
          <p:spPr>
            <a:xfrm>
              <a:off x="6076651" y="4031487"/>
              <a:ext cx="1269524" cy="1269524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sp>
          <p:nvSpPr>
            <p:cNvPr id="63" name="Oval 62"/>
            <p:cNvSpPr/>
            <p:nvPr/>
          </p:nvSpPr>
          <p:spPr>
            <a:xfrm>
              <a:off x="5149834" y="2062351"/>
              <a:ext cx="1749907" cy="1784555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1919616" y="1447276"/>
              <a:ext cx="1269524" cy="1269524"/>
            </a:xfrm>
            <a:prstGeom prst="ellipse">
              <a:avLst/>
            </a:prstGeom>
            <a:solidFill>
              <a:srgbClr val="F9F9A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fa-IR" dirty="0"/>
            </a:p>
          </p:txBody>
        </p:sp>
        <p:cxnSp>
          <p:nvCxnSpPr>
            <p:cNvPr id="15" name="Straight Connector 14"/>
            <p:cNvCxnSpPr>
              <a:stCxn id="11" idx="5"/>
              <a:endCxn id="6" idx="1"/>
            </p:cNvCxnSpPr>
            <p:nvPr/>
          </p:nvCxnSpPr>
          <p:spPr>
            <a:xfrm>
              <a:off x="2664954" y="2196808"/>
              <a:ext cx="1434622" cy="66332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4" idx="0"/>
            </p:cNvCxnSpPr>
            <p:nvPr/>
          </p:nvCxnSpPr>
          <p:spPr>
            <a:xfrm>
              <a:off x="2621311" y="2251968"/>
              <a:ext cx="0" cy="92966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7" idx="2"/>
            </p:cNvCxnSpPr>
            <p:nvPr/>
          </p:nvCxnSpPr>
          <p:spPr>
            <a:xfrm flipV="1">
              <a:off x="4421073" y="2641827"/>
              <a:ext cx="1598473" cy="31660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7" idx="4"/>
              <a:endCxn id="12" idx="0"/>
            </p:cNvCxnSpPr>
            <p:nvPr/>
          </p:nvCxnSpPr>
          <p:spPr>
            <a:xfrm>
              <a:off x="6207875" y="2830155"/>
              <a:ext cx="843798" cy="192292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0"/>
              <a:endCxn id="12" idx="4"/>
            </p:cNvCxnSpPr>
            <p:nvPr/>
          </p:nvCxnSpPr>
          <p:spPr>
            <a:xfrm flipV="1">
              <a:off x="6899741" y="5129741"/>
              <a:ext cx="151932" cy="116794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8" idx="7"/>
              <a:endCxn id="7" idx="3"/>
            </p:cNvCxnSpPr>
            <p:nvPr/>
          </p:nvCxnSpPr>
          <p:spPr>
            <a:xfrm flipV="1">
              <a:off x="5092730" y="2774996"/>
              <a:ext cx="981976" cy="122711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8" idx="1"/>
              <a:endCxn id="6" idx="5"/>
            </p:cNvCxnSpPr>
            <p:nvPr/>
          </p:nvCxnSpPr>
          <p:spPr>
            <a:xfrm flipH="1" flipV="1">
              <a:off x="4365913" y="3126472"/>
              <a:ext cx="460479" cy="87563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0" idx="7"/>
              <a:endCxn id="8" idx="2"/>
            </p:cNvCxnSpPr>
            <p:nvPr/>
          </p:nvCxnSpPr>
          <p:spPr>
            <a:xfrm flipV="1">
              <a:off x="3418269" y="4135277"/>
              <a:ext cx="1352963" cy="43179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4" idx="6"/>
              <a:endCxn id="6" idx="2"/>
            </p:cNvCxnSpPr>
            <p:nvPr/>
          </p:nvCxnSpPr>
          <p:spPr>
            <a:xfrm flipV="1">
              <a:off x="2809639" y="2993303"/>
              <a:ext cx="1234777" cy="37665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9" idx="1"/>
              <a:endCxn id="8" idx="4"/>
            </p:cNvCxnSpPr>
            <p:nvPr/>
          </p:nvCxnSpPr>
          <p:spPr>
            <a:xfrm flipH="1" flipV="1">
              <a:off x="4959562" y="4323605"/>
              <a:ext cx="452313" cy="137343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0" idx="1"/>
              <a:endCxn id="14" idx="4"/>
            </p:cNvCxnSpPr>
            <p:nvPr/>
          </p:nvCxnSpPr>
          <p:spPr>
            <a:xfrm flipH="1" flipV="1">
              <a:off x="2621311" y="3558289"/>
              <a:ext cx="530621" cy="100878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" idx="5"/>
              <a:endCxn id="12" idx="2"/>
            </p:cNvCxnSpPr>
            <p:nvPr/>
          </p:nvCxnSpPr>
          <p:spPr>
            <a:xfrm>
              <a:off x="5092730" y="4268446"/>
              <a:ext cx="1770614" cy="67296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044416" y="2804974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7" name="Oval 6"/>
            <p:cNvSpPr/>
            <p:nvPr/>
          </p:nvSpPr>
          <p:spPr>
            <a:xfrm>
              <a:off x="6019547" y="2453498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Oval 7"/>
            <p:cNvSpPr/>
            <p:nvPr/>
          </p:nvSpPr>
          <p:spPr>
            <a:xfrm>
              <a:off x="4771233" y="3946948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" name="Oval 8"/>
            <p:cNvSpPr/>
            <p:nvPr/>
          </p:nvSpPr>
          <p:spPr>
            <a:xfrm>
              <a:off x="5356715" y="5641883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0" name="Oval 9"/>
            <p:cNvSpPr/>
            <p:nvPr/>
          </p:nvSpPr>
          <p:spPr>
            <a:xfrm>
              <a:off x="3096772" y="4511912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1" name="Oval 10"/>
            <p:cNvSpPr/>
            <p:nvPr/>
          </p:nvSpPr>
          <p:spPr>
            <a:xfrm>
              <a:off x="2343457" y="1875311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2" name="Oval 11"/>
            <p:cNvSpPr/>
            <p:nvPr/>
          </p:nvSpPr>
          <p:spPr>
            <a:xfrm>
              <a:off x="6863344" y="4753084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4" name="Oval 13"/>
            <p:cNvSpPr/>
            <p:nvPr/>
          </p:nvSpPr>
          <p:spPr>
            <a:xfrm>
              <a:off x="2432982" y="3181632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5" name="Oval 24"/>
            <p:cNvSpPr/>
            <p:nvPr/>
          </p:nvSpPr>
          <p:spPr>
            <a:xfrm>
              <a:off x="6711413" y="6297688"/>
              <a:ext cx="376657" cy="3766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46050"/>
              <a:bevelB w="31750" h="107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0711" y="4637718"/>
            <a:ext cx="37180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B050"/>
                </a:solidFill>
              </a:rPr>
              <a:t>Increasing Rail Share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576398" y="5282432"/>
            <a:ext cx="37180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00B050"/>
                </a:solidFill>
              </a:rPr>
              <a:t>via Intermodality</a:t>
            </a:r>
          </a:p>
        </p:txBody>
      </p:sp>
    </p:spTree>
    <p:extLst>
      <p:ext uri="{BB962C8B-B14F-4D97-AF65-F5344CB8AC3E}">
        <p14:creationId xmlns:p14="http://schemas.microsoft.com/office/powerpoint/2010/main" xmlns="" val="154548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188640"/>
            <a:ext cx="6913563" cy="792162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002060"/>
                  </a:solidFill>
                </a:ln>
              </a:rPr>
              <a:t>Freight Strategy Pillars</a:t>
            </a:r>
            <a:endParaRPr lang="fa-IR" sz="3900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703582"/>
            <a:ext cx="1152128" cy="222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339752" y="4674039"/>
            <a:ext cx="1152128" cy="2257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1907" y="2636912"/>
            <a:ext cx="1152128" cy="2479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3731907" y="4437112"/>
            <a:ext cx="1152128" cy="25922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4062" y="2715157"/>
            <a:ext cx="1152128" cy="2185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124062" y="4676597"/>
            <a:ext cx="1152128" cy="2257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689449"/>
            <a:ext cx="1152128" cy="2263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516216" y="4674039"/>
            <a:ext cx="1152128" cy="22576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Isosceles Triangle 19"/>
          <p:cNvSpPr/>
          <p:nvPr/>
        </p:nvSpPr>
        <p:spPr>
          <a:xfrm>
            <a:off x="1691680" y="1484784"/>
            <a:ext cx="6552728" cy="1152128"/>
          </a:xfrm>
          <a:prstGeom prst="triangle">
            <a:avLst>
              <a:gd name="adj" fmla="val 50170"/>
            </a:avLst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Rectangle 20"/>
          <p:cNvSpPr/>
          <p:nvPr/>
        </p:nvSpPr>
        <p:spPr>
          <a:xfrm>
            <a:off x="2267744" y="2636912"/>
            <a:ext cx="5472608" cy="60010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ectangle 21"/>
          <p:cNvSpPr/>
          <p:nvPr/>
        </p:nvSpPr>
        <p:spPr>
          <a:xfrm>
            <a:off x="2267744" y="6418611"/>
            <a:ext cx="5472608" cy="39476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in Transport Market Environment</a:t>
            </a:r>
            <a:endParaRPr lang="fa-I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98517" y="4389482"/>
            <a:ext cx="14401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Intermodal Logistics Centers </a:t>
            </a:r>
            <a:endParaRPr lang="fa-I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864" y="4627739"/>
            <a:ext cx="1965546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Containerization</a:t>
            </a:r>
            <a:endParaRPr lang="fa-I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88015" y="4412631"/>
            <a:ext cx="14401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 Service Providers</a:t>
            </a:r>
            <a:endParaRPr lang="fa-I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1" y="4437112"/>
            <a:ext cx="14401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Systems</a:t>
            </a:r>
            <a:endParaRPr lang="fa-I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52255" y="2098443"/>
            <a:ext cx="3031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Rail Mode Share</a:t>
            </a: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633368" y="2672976"/>
            <a:ext cx="540000" cy="5400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5417677" y="2672976"/>
            <a:ext cx="540000" cy="5400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809832" y="2672976"/>
            <a:ext cx="540000" cy="5400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4025522" y="2659801"/>
            <a:ext cx="540000" cy="540000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ectangle 22"/>
          <p:cNvSpPr/>
          <p:nvPr/>
        </p:nvSpPr>
        <p:spPr>
          <a:xfrm>
            <a:off x="3635896" y="1124744"/>
            <a:ext cx="284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Logistics Industry</a:t>
            </a: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54913" y="1712383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Intermodality</a:t>
            </a:r>
            <a:endParaRPr lang="fa-I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060E56"/>
                  </a:solidFill>
                </a:ln>
              </a:rPr>
              <a:t>Actions</a:t>
            </a:r>
            <a:endParaRPr lang="fa-IR" dirty="0">
              <a:ln>
                <a:solidFill>
                  <a:srgbClr val="060E56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978969" y="2780928"/>
            <a:ext cx="6049416" cy="32404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of National Logistics Centers Council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 Centers Network Design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Regulations, Provisions and Standards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593608" y="1340769"/>
            <a:ext cx="1224000" cy="122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979712" y="1608206"/>
            <a:ext cx="2592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  <a:cs typeface="B Nazanin" panose="00000400000000000000" pitchFamily="2" charset="-78"/>
              </a:rPr>
              <a:t>Logistics </a:t>
            </a:r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Centers</a:t>
            </a:r>
          </a:p>
          <a:p>
            <a:pPr algn="ctr"/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Network</a:t>
            </a:r>
            <a:endParaRPr lang="fa-IR" b="1" dirty="0"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188640"/>
            <a:ext cx="6913563" cy="792162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060E56"/>
                  </a:solidFill>
                </a:ln>
              </a:rPr>
              <a:t>Organizational Structure</a:t>
            </a:r>
            <a:endParaRPr lang="fa-IR" dirty="0">
              <a:ln>
                <a:solidFill>
                  <a:srgbClr val="060E56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3396" y="2216020"/>
            <a:ext cx="4970892" cy="492899"/>
          </a:xfrm>
          <a:prstGeom prst="rect">
            <a:avLst/>
          </a:prstGeom>
          <a:solidFill>
            <a:srgbClr val="002060"/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algn="ctr" rtl="0">
              <a:defRPr b="1">
                <a:solidFill>
                  <a:schemeClr val="lt1"/>
                </a:solidFill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National Logistics Centers Council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841401" y="2977048"/>
            <a:ext cx="3674882" cy="698428"/>
          </a:xfrm>
          <a:prstGeom prst="roundRect">
            <a:avLst>
              <a:gd name="adj" fmla="val 9807"/>
            </a:avLst>
          </a:prstGeom>
          <a:solidFill>
            <a:srgbClr val="660033"/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cs typeface="+mj-cs"/>
              </a:rPr>
              <a:t>Deputy Minister of Transportation</a:t>
            </a:r>
            <a:endParaRPr lang="fa-IR" b="1" dirty="0">
              <a:cs typeface="+mj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95936" y="3883246"/>
            <a:ext cx="4466019" cy="558150"/>
          </a:xfrm>
          <a:prstGeom prst="roundRect">
            <a:avLst>
              <a:gd name="adj" fmla="val 980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Road Maintenance and Transportation Organization</a:t>
            </a:r>
            <a:endParaRPr lang="fa-IR" sz="16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9483" y="4577870"/>
            <a:ext cx="3376453" cy="558150"/>
          </a:xfrm>
          <a:prstGeom prst="roundRect">
            <a:avLst>
              <a:gd name="adj" fmla="val 980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Railway of Islamic Republic of Iran</a:t>
            </a:r>
            <a:endParaRPr lang="fa-IR" sz="16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95936" y="5967194"/>
            <a:ext cx="4466021" cy="558150"/>
          </a:xfrm>
          <a:prstGeom prst="roundRect">
            <a:avLst>
              <a:gd name="adj" fmla="val 980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Ports and Maritime Organization</a:t>
            </a:r>
            <a:endParaRPr lang="fa-IR" sz="16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03649" y="4577870"/>
            <a:ext cx="4358307" cy="558150"/>
          </a:xfrm>
          <a:prstGeom prst="roundRect">
            <a:avLst>
              <a:gd name="adj" fmla="val 980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Iran Airports and Air Navigation Company</a:t>
            </a:r>
            <a:endParaRPr lang="fa-IR" sz="16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9483" y="3883246"/>
            <a:ext cx="3272293" cy="558150"/>
          </a:xfrm>
          <a:prstGeom prst="roundRect">
            <a:avLst>
              <a:gd name="adj" fmla="val 980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Ministry of Industry, Mines and Trade</a:t>
            </a:r>
            <a:endParaRPr lang="fa-IR" sz="16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9483" y="5967194"/>
            <a:ext cx="3261141" cy="558150"/>
          </a:xfrm>
          <a:prstGeom prst="roundRect">
            <a:avLst>
              <a:gd name="adj" fmla="val 980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Iran Chamber of Commerce</a:t>
            </a:r>
            <a:endParaRPr lang="fa-IR" sz="16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9483" y="5272570"/>
            <a:ext cx="4443836" cy="558150"/>
          </a:xfrm>
          <a:prstGeom prst="roundRect">
            <a:avLst>
              <a:gd name="adj" fmla="val 980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Transportation and Logistics Federation of Iran</a:t>
            </a:r>
            <a:endParaRPr lang="fa-IR" sz="16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172501" y="5272570"/>
            <a:ext cx="3289455" cy="558150"/>
          </a:xfrm>
          <a:prstGeom prst="roundRect">
            <a:avLst>
              <a:gd name="adj" fmla="val 9807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Islamic Republic of </a:t>
            </a:r>
            <a:r>
              <a:rPr lang="en-US" sz="16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Iran Customs Administration</a:t>
            </a:r>
            <a:endParaRPr lang="fa-IR" sz="16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7292" y="1340768"/>
            <a:ext cx="6843100" cy="570873"/>
          </a:xfrm>
          <a:prstGeom prst="rect">
            <a:avLst/>
          </a:prstGeom>
          <a:solidFill>
            <a:srgbClr val="00B050"/>
          </a:solidFill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algn="ctr" rtl="0">
              <a:defRPr b="1">
                <a:solidFill>
                  <a:schemeClr val="lt1"/>
                </a:solidFill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Supreme Council of Transportation Coordination</a:t>
            </a:r>
          </a:p>
        </p:txBody>
      </p:sp>
      <p:cxnSp>
        <p:nvCxnSpPr>
          <p:cNvPr id="4" name="Elbow Connector 3"/>
          <p:cNvCxnSpPr>
            <a:stCxn id="14" idx="2"/>
            <a:endCxn id="26" idx="1"/>
          </p:cNvCxnSpPr>
          <p:nvPr/>
        </p:nvCxnSpPr>
        <p:spPr>
          <a:xfrm rot="5400000">
            <a:off x="3160705" y="944332"/>
            <a:ext cx="550829" cy="2485446"/>
          </a:xfrm>
          <a:prstGeom prst="bentConnector4">
            <a:avLst>
              <a:gd name="adj1" fmla="val 27629"/>
              <a:gd name="adj2" fmla="val 109198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54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Logistics Centers Network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1272923"/>
            <a:ext cx="5400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Main freight origins and destinations</a:t>
            </a:r>
            <a:endParaRPr lang="fa-IR" b="1" dirty="0"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57838"/>
            <a:ext cx="77247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17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ln>
            <a:solidFill>
              <a:srgbClr val="060E56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Logistics Centers Network Design</a:t>
            </a: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395536" y="1124744"/>
            <a:ext cx="1224000" cy="122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1907704" y="1491992"/>
            <a:ext cx="557852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 Research Model based on:</a:t>
            </a:r>
          </a:p>
          <a:p>
            <a:pPr algn="l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Freight trip generation and consumption centers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and international corridors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Minimization of establishment and operational costs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/>
          <a:srcRect b="6276"/>
          <a:stretch/>
        </p:blipFill>
        <p:spPr>
          <a:xfrm>
            <a:off x="2030120" y="1957747"/>
            <a:ext cx="4752528" cy="452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3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060E56"/>
                  </a:solidFill>
                </a:ln>
              </a:rPr>
              <a:t>Site Selection</a:t>
            </a:r>
            <a:endParaRPr lang="fa-IR" dirty="0">
              <a:ln>
                <a:solidFill>
                  <a:srgbClr val="060E56"/>
                </a:solidFill>
              </a:ln>
            </a:endParaRP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593608" y="1340769"/>
            <a:ext cx="1224000" cy="122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979712" y="1608206"/>
            <a:ext cx="2592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  <a:cs typeface="B Nazanin" panose="00000400000000000000" pitchFamily="2" charset="-78"/>
              </a:rPr>
              <a:t>Logistics </a:t>
            </a:r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Centers</a:t>
            </a:r>
          </a:p>
          <a:p>
            <a:pPr algn="ctr"/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And Network</a:t>
            </a:r>
            <a:endParaRPr lang="fa-IR" b="1" dirty="0"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996952"/>
            <a:ext cx="55785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 Research Model Results:</a:t>
            </a:r>
          </a:p>
          <a:p>
            <a:pPr algn="l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 centers locations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 centers classification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 Network Requirements for National Transport Masterplan</a:t>
            </a:r>
          </a:p>
          <a:p>
            <a:pPr marL="285750" indent="-28575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5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Outline</a:t>
            </a:r>
            <a:endParaRPr lang="fa-IR" dirty="0"/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593608" y="1340769"/>
            <a:ext cx="1224000" cy="122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979712" y="1608206"/>
            <a:ext cx="2592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  <a:cs typeface="B Nazanin" panose="00000400000000000000" pitchFamily="2" charset="-78"/>
              </a:rPr>
              <a:t>Logistics </a:t>
            </a:r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Centers</a:t>
            </a:r>
          </a:p>
          <a:p>
            <a:pPr algn="ctr"/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And Network</a:t>
            </a:r>
            <a:endParaRPr lang="fa-IR" b="1" dirty="0"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pic>
        <p:nvPicPr>
          <p:cNvPr id="1026" name="Picture 2" descr="C:\Users\soleimani-m\Desktop\Candidates Hub Nod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8" y="27117"/>
            <a:ext cx="9120932" cy="683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7164288" y="1808753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Oval 11"/>
          <p:cNvSpPr/>
          <p:nvPr/>
        </p:nvSpPr>
        <p:spPr>
          <a:xfrm>
            <a:off x="3658198" y="206084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Oval 12"/>
          <p:cNvSpPr/>
          <p:nvPr/>
        </p:nvSpPr>
        <p:spPr>
          <a:xfrm>
            <a:off x="5724128" y="5589240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Oval 13"/>
          <p:cNvSpPr/>
          <p:nvPr/>
        </p:nvSpPr>
        <p:spPr>
          <a:xfrm>
            <a:off x="5449540" y="4653136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Oval 14"/>
          <p:cNvSpPr/>
          <p:nvPr/>
        </p:nvSpPr>
        <p:spPr>
          <a:xfrm>
            <a:off x="4860032" y="364502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Oval 15"/>
          <p:cNvSpPr/>
          <p:nvPr/>
        </p:nvSpPr>
        <p:spPr>
          <a:xfrm>
            <a:off x="3779912" y="330082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Oval 16"/>
          <p:cNvSpPr/>
          <p:nvPr/>
        </p:nvSpPr>
        <p:spPr>
          <a:xfrm>
            <a:off x="2699792" y="422108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Oval 17"/>
          <p:cNvSpPr/>
          <p:nvPr/>
        </p:nvSpPr>
        <p:spPr>
          <a:xfrm>
            <a:off x="2555776" y="3810744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Oval 18"/>
          <p:cNvSpPr/>
          <p:nvPr/>
        </p:nvSpPr>
        <p:spPr>
          <a:xfrm>
            <a:off x="1817608" y="2569829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Oval 19"/>
          <p:cNvSpPr/>
          <p:nvPr/>
        </p:nvSpPr>
        <p:spPr>
          <a:xfrm>
            <a:off x="1529576" y="1052737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1" name="Oval 20"/>
          <p:cNvSpPr/>
          <p:nvPr/>
        </p:nvSpPr>
        <p:spPr>
          <a:xfrm>
            <a:off x="6084168" y="4336256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Oval 21"/>
          <p:cNvSpPr/>
          <p:nvPr/>
        </p:nvSpPr>
        <p:spPr>
          <a:xfrm>
            <a:off x="4975200" y="1651677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Oval 22"/>
          <p:cNvSpPr/>
          <p:nvPr/>
        </p:nvSpPr>
        <p:spPr>
          <a:xfrm>
            <a:off x="4410670" y="1779905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Oval 23"/>
          <p:cNvSpPr/>
          <p:nvPr/>
        </p:nvSpPr>
        <p:spPr>
          <a:xfrm>
            <a:off x="4572000" y="2182959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4067944" y="1844824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Oval 25"/>
          <p:cNvSpPr/>
          <p:nvPr/>
        </p:nvSpPr>
        <p:spPr>
          <a:xfrm>
            <a:off x="4220344" y="1997224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Oval 26"/>
          <p:cNvSpPr/>
          <p:nvPr/>
        </p:nvSpPr>
        <p:spPr>
          <a:xfrm>
            <a:off x="3129868" y="1908190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/>
          <p:cNvSpPr/>
          <p:nvPr/>
        </p:nvSpPr>
        <p:spPr>
          <a:xfrm>
            <a:off x="2482168" y="1743090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>
            <a:off x="2939368" y="1489090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Oval 29"/>
          <p:cNvSpPr/>
          <p:nvPr/>
        </p:nvSpPr>
        <p:spPr>
          <a:xfrm>
            <a:off x="1021668" y="1362090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/>
          <p:nvPr/>
        </p:nvSpPr>
        <p:spPr>
          <a:xfrm>
            <a:off x="2482168" y="2517790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Oval 31"/>
          <p:cNvSpPr/>
          <p:nvPr/>
        </p:nvSpPr>
        <p:spPr>
          <a:xfrm>
            <a:off x="2977468" y="2797190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Oval 32"/>
          <p:cNvSpPr/>
          <p:nvPr/>
        </p:nvSpPr>
        <p:spPr>
          <a:xfrm>
            <a:off x="3282268" y="2428890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Oval 33"/>
          <p:cNvSpPr/>
          <p:nvPr/>
        </p:nvSpPr>
        <p:spPr>
          <a:xfrm>
            <a:off x="2367868" y="4333890"/>
            <a:ext cx="172864" cy="172864"/>
          </a:xfrm>
          <a:prstGeom prst="ellipse">
            <a:avLst/>
          </a:prstGeom>
          <a:solidFill>
            <a:srgbClr val="0070C0"/>
          </a:solidFill>
          <a:ln>
            <a:solidFill>
              <a:srgbClr val="1912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>
            <a:off x="3455132" y="2522169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Oval 35"/>
          <p:cNvSpPr/>
          <p:nvPr/>
        </p:nvSpPr>
        <p:spPr>
          <a:xfrm>
            <a:off x="4140894" y="4611588"/>
            <a:ext cx="288032" cy="28803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46050"/>
            <a:bevelB w="317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7619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IRAN</a:t>
            </a: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385124"/>
            <a:ext cx="7564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PRICE WATERHOUSE COOPERS 	Transport and Logistics 2030</a:t>
            </a:r>
            <a:endParaRPr lang="fa-IR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124" y="1988840"/>
            <a:ext cx="7357001" cy="373367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2471071">
            <a:off x="1043886" y="4449131"/>
            <a:ext cx="1727638" cy="1008424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2800" b="1" dirty="0" smtClean="0">
                <a:solidFill>
                  <a:srgbClr val="00B050"/>
                </a:solidFill>
                <a:latin typeface="Bernard MT Condensed" panose="02050806060905020404" pitchFamily="18" charset="0"/>
                <a:cs typeface="B Arabic Style" panose="00000400000000000000" pitchFamily="2" charset="-78"/>
              </a:rPr>
              <a:t>Emerging Markets</a:t>
            </a:r>
            <a:endParaRPr lang="fa-IR" sz="2800" b="1" dirty="0">
              <a:solidFill>
                <a:srgbClr val="00B050"/>
              </a:solidFill>
              <a:latin typeface="Bernard MT Condensed" panose="02050806060905020404" pitchFamily="18" charset="0"/>
              <a:cs typeface="B Arabic Style" panose="000004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80" y="1708761"/>
            <a:ext cx="1317559" cy="10038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5575" y="1708761"/>
            <a:ext cx="69847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b="1" dirty="0" smtClean="0"/>
              <a:t>Emerging Markets</a:t>
            </a:r>
            <a:endParaRPr lang="fa-IR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924944"/>
            <a:ext cx="399297" cy="399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3284984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	</a:t>
            </a:r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Demand</a:t>
            </a:r>
          </a:p>
          <a:p>
            <a:pPr algn="ctr" rtl="0"/>
            <a:endParaRPr 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l" rtl="0"/>
            <a:r>
              <a:rPr lang="en-US" sz="3600" dirty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 </a:t>
            </a:r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	</a:t>
            </a:r>
            <a:r>
              <a:rPr lang="en-US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Inefficiency</a:t>
            </a:r>
            <a:endParaRPr lang="en-US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6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060E56"/>
                  </a:solidFill>
                </a:ln>
              </a:rPr>
              <a:t>Regulations and Provisions</a:t>
            </a: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593608" y="1340769"/>
            <a:ext cx="1224000" cy="122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1979712" y="1608206"/>
            <a:ext cx="2592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  <a:cs typeface="B Nazanin" panose="00000400000000000000" pitchFamily="2" charset="-78"/>
              </a:rPr>
              <a:t>Logistics </a:t>
            </a:r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Centers</a:t>
            </a:r>
          </a:p>
          <a:p>
            <a:pPr algn="ctr"/>
            <a:r>
              <a:rPr lang="en-US" b="1" dirty="0" smtClean="0">
                <a:latin typeface="Arial Black" panose="020B0A04020102020204" pitchFamily="34" charset="0"/>
                <a:cs typeface="B Nazanin" panose="00000400000000000000" pitchFamily="2" charset="-78"/>
              </a:rPr>
              <a:t>And Network</a:t>
            </a:r>
            <a:endParaRPr lang="fa-IR" b="1" dirty="0">
              <a:latin typeface="Arial Black" panose="020B0A04020102020204" pitchFamily="34" charset="0"/>
              <a:cs typeface="B Nazanin" panose="00000400000000000000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 rot="544808">
            <a:off x="6161871" y="2762609"/>
            <a:ext cx="2321859" cy="2994212"/>
            <a:chOff x="233082" y="2519082"/>
            <a:chExt cx="2321859" cy="2994212"/>
          </a:xfrm>
          <a:solidFill>
            <a:srgbClr val="003300"/>
          </a:solidFill>
          <a:effectLst>
            <a:outerShdw blurRad="165100" dist="152400" dir="2160000" algn="tl" rotWithShape="0">
              <a:prstClr val="black">
                <a:alpha val="39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8" name="Rectangle 7"/>
            <p:cNvSpPr/>
            <p:nvPr/>
          </p:nvSpPr>
          <p:spPr>
            <a:xfrm>
              <a:off x="233082" y="2519082"/>
              <a:ext cx="2321859" cy="2994212"/>
            </a:xfrm>
            <a:prstGeom prst="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dirty="0" smtClean="0">
                <a:solidFill>
                  <a:srgbClr val="FFFF00"/>
                </a:solidFill>
                <a:cs typeface="+mj-cs"/>
              </a:endParaRPr>
            </a:p>
            <a:p>
              <a:pPr algn="ctr"/>
              <a:endParaRPr lang="en-US" dirty="0">
                <a:solidFill>
                  <a:srgbClr val="FFFF00"/>
                </a:solidFill>
                <a:cs typeface="+mj-cs"/>
              </a:endParaRPr>
            </a:p>
            <a:p>
              <a:pPr algn="ctr"/>
              <a:endParaRPr lang="en-US" dirty="0" smtClean="0">
                <a:solidFill>
                  <a:schemeClr val="bg1">
                    <a:lumMod val="6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j-cs"/>
              </a:endParaRPr>
            </a:p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j-cs"/>
              </a:endParaRPr>
            </a:p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j-cs"/>
                </a:rPr>
                <a:t>Provisions of Establishment and Operation of Logistics Centers</a:t>
              </a:r>
            </a:p>
            <a:p>
              <a:pPr algn="ctr"/>
              <a:endParaRPr lang="en-US" sz="1050" dirty="0">
                <a:solidFill>
                  <a:srgbClr val="FFFF00"/>
                </a:solidFill>
                <a:cs typeface="+mj-cs"/>
              </a:endParaRPr>
            </a:p>
            <a:p>
              <a:pPr algn="ctr"/>
              <a:endParaRPr lang="fa-IR" dirty="0">
                <a:cs typeface="+mj-cs"/>
              </a:endParaRPr>
            </a:p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</a:effectLst>
                  <a:cs typeface="+mj-cs"/>
                </a:rPr>
                <a:t>2017</a:t>
              </a:r>
              <a:endParaRPr lang="fa-IR" dirty="0">
                <a:solidFill>
                  <a:schemeClr val="bg1">
                    <a:lumMod val="6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cs typeface="+mj-cs"/>
              </a:endParaRPr>
            </a:p>
          </p:txBody>
        </p:sp>
        <p:pic>
          <p:nvPicPr>
            <p:cNvPr id="9" name="Picture 2" descr="C:\Users\soleimani-m\Desktop\1541164_57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240" y="2708493"/>
              <a:ext cx="691542" cy="546946"/>
            </a:xfrm>
            <a:prstGeom prst="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/>
          </p:spPr>
        </p:pic>
      </p:grpSp>
      <p:sp>
        <p:nvSpPr>
          <p:cNvPr id="10" name="TextBox 9"/>
          <p:cNvSpPr txBox="1"/>
          <p:nvPr/>
        </p:nvSpPr>
        <p:spPr>
          <a:xfrm>
            <a:off x="1513757" y="2864450"/>
            <a:ext cx="47528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 Centers Council and sub-committees to be formed by stakeholders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and Definition of LCs:</a:t>
            </a:r>
          </a:p>
          <a:p>
            <a:pPr marL="739775" indent="290513"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 Hubs</a:t>
            </a:r>
          </a:p>
          <a:p>
            <a:pPr marL="739775" indent="290513"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Logistics Parks</a:t>
            </a:r>
          </a:p>
          <a:p>
            <a:pPr marL="739775" indent="290513"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Freight Terminals</a:t>
            </a:r>
          </a:p>
          <a:p>
            <a:pPr marL="508000" indent="290513" algn="l" rtl="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organizations in charge of establishment and operation of LCs</a:t>
            </a:r>
          </a:p>
          <a:p>
            <a:pPr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199" y="5778599"/>
            <a:ext cx="630957" cy="100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481" y="5778598"/>
            <a:ext cx="1428750" cy="1000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608" y="5778599"/>
            <a:ext cx="937494" cy="937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9156" y="5589240"/>
            <a:ext cx="86409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 smtClean="0"/>
              <a:t>…</a:t>
            </a:r>
            <a:endParaRPr lang="fa-IR" sz="4800" dirty="0"/>
          </a:p>
        </p:txBody>
      </p:sp>
    </p:spTree>
    <p:extLst>
      <p:ext uri="{BB962C8B-B14F-4D97-AF65-F5344CB8AC3E}">
        <p14:creationId xmlns:p14="http://schemas.microsoft.com/office/powerpoint/2010/main" xmlns="" val="17157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568" y="188640"/>
            <a:ext cx="6913563" cy="792162"/>
          </a:xfrm>
        </p:spPr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b="1" dirty="0">
                <a:ln>
                  <a:solidFill>
                    <a:srgbClr val="060E56"/>
                  </a:solidFill>
                </a:ln>
                <a:cs typeface="B Nazanin" panose="00000400000000000000" pitchFamily="2" charset="-78"/>
              </a:rPr>
              <a:t>Logistics Centers Classification</a:t>
            </a:r>
          </a:p>
          <a:p>
            <a:pPr algn="l" rtl="0">
              <a:lnSpc>
                <a:spcPct val="150000"/>
              </a:lnSpc>
            </a:pPr>
            <a:endParaRPr lang="fa-IR" dirty="0">
              <a:ln>
                <a:solidFill>
                  <a:srgbClr val="060E56"/>
                </a:solidFill>
              </a:ln>
            </a:endParaRPr>
          </a:p>
        </p:txBody>
      </p:sp>
      <p:sp>
        <p:nvSpPr>
          <p:cNvPr id="25" name="Oval 24"/>
          <p:cNvSpPr>
            <a:spLocks/>
          </p:cNvSpPr>
          <p:nvPr/>
        </p:nvSpPr>
        <p:spPr>
          <a:xfrm>
            <a:off x="665882" y="1132604"/>
            <a:ext cx="1224000" cy="122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TextBox 25"/>
          <p:cNvSpPr txBox="1"/>
          <p:nvPr/>
        </p:nvSpPr>
        <p:spPr>
          <a:xfrm>
            <a:off x="1416699" y="1329105"/>
            <a:ext cx="66990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cs typeface="B Nazanin" panose="00000400000000000000" pitchFamily="2" charset="-78"/>
              </a:rPr>
              <a:t>Logistics Centers Classification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5308" y="3682425"/>
            <a:ext cx="203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 Hubs</a:t>
            </a: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61754" y="3652651"/>
            <a:ext cx="20341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Logistics Parks</a:t>
            </a: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5112" y="3641376"/>
            <a:ext cx="2322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Freight Terminals</a:t>
            </a:r>
            <a:endParaRPr lang="fa-I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094122" y="2221783"/>
            <a:ext cx="1934262" cy="4365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237320" y="2483393"/>
            <a:ext cx="2856802" cy="8730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 smtClean="0">
                <a:solidFill>
                  <a:srgbClr val="060E56"/>
                </a:solidFill>
              </a:rPr>
              <a:t>- Capacity</a:t>
            </a:r>
          </a:p>
          <a:p>
            <a:pPr marL="285750" indent="-285750" algn="ctr" rtl="0">
              <a:buFontTx/>
              <a:buChar char="-"/>
            </a:pPr>
            <a:r>
              <a:rPr lang="en-US" sz="1600" dirty="0" smtClean="0">
                <a:solidFill>
                  <a:srgbClr val="060E56"/>
                </a:solidFill>
              </a:rPr>
              <a:t>International significance</a:t>
            </a:r>
          </a:p>
          <a:p>
            <a:pPr marL="285750" indent="-285750" algn="ctr" rtl="0">
              <a:buFontTx/>
              <a:buChar char="-"/>
            </a:pPr>
            <a:r>
              <a:rPr lang="en-US" sz="1600" dirty="0" smtClean="0">
                <a:solidFill>
                  <a:srgbClr val="060E56"/>
                </a:solidFill>
              </a:rPr>
              <a:t>Service diversity</a:t>
            </a:r>
            <a:endParaRPr lang="fa-IR" sz="1600" dirty="0">
              <a:solidFill>
                <a:srgbClr val="060E56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403648" y="3167338"/>
            <a:ext cx="1833672" cy="355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8028384" y="1916832"/>
            <a:ext cx="414096" cy="523220"/>
            <a:chOff x="1701634" y="3214483"/>
            <a:chExt cx="414096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1701634" y="3214483"/>
              <a:ext cx="4140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fa-I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757389" y="3343228"/>
              <a:ext cx="288032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15204" y="3256482"/>
            <a:ext cx="414096" cy="523220"/>
            <a:chOff x="7256925" y="3214483"/>
            <a:chExt cx="414096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7256925" y="3214483"/>
              <a:ext cx="414096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fa-I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333179" y="3368494"/>
              <a:ext cx="288032" cy="2880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693" y="4300030"/>
            <a:ext cx="1937282" cy="193728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2312" y="4640008"/>
            <a:ext cx="2820168" cy="12573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3371" y="4405286"/>
            <a:ext cx="1616002" cy="161600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5459" y="4865888"/>
            <a:ext cx="1558425" cy="69479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5193" y="4989421"/>
            <a:ext cx="1004260" cy="44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9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rgbClr val="060E56"/>
                  </a:solidFill>
                </a:ln>
              </a:rPr>
              <a:t>Regulations and Provisions</a:t>
            </a:r>
            <a:endParaRPr lang="fa-IR" dirty="0">
              <a:ln>
                <a:solidFill>
                  <a:srgbClr val="060E56"/>
                </a:solidFill>
              </a:ln>
            </a:endParaRPr>
          </a:p>
        </p:txBody>
      </p:sp>
      <p:sp>
        <p:nvSpPr>
          <p:cNvPr id="4" name="Oval 3"/>
          <p:cNvSpPr>
            <a:spLocks/>
          </p:cNvSpPr>
          <p:nvPr/>
        </p:nvSpPr>
        <p:spPr>
          <a:xfrm>
            <a:off x="593608" y="1340769"/>
            <a:ext cx="1224000" cy="1224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/>
          <p:cNvSpPr txBox="1"/>
          <p:nvPr/>
        </p:nvSpPr>
        <p:spPr>
          <a:xfrm>
            <a:off x="2123728" y="2276872"/>
            <a:ext cx="65527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6463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Logistics centers Strategies</a:t>
            </a:r>
          </a:p>
          <a:p>
            <a:pPr marL="906463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PPP guideline</a:t>
            </a:r>
          </a:p>
          <a:p>
            <a:pPr marL="906463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standards</a:t>
            </a:r>
          </a:p>
          <a:p>
            <a:pPr marL="906463" indent="-342900" algn="l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 standards</a:t>
            </a:r>
          </a:p>
        </p:txBody>
      </p:sp>
    </p:spTree>
    <p:extLst>
      <p:ext uri="{BB962C8B-B14F-4D97-AF65-F5344CB8AC3E}">
        <p14:creationId xmlns:p14="http://schemas.microsoft.com/office/powerpoint/2010/main" xmlns="" val="34108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57669"/>
            <a:ext cx="8352928" cy="59426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005064"/>
            <a:ext cx="5544616" cy="2232248"/>
          </a:xfrm>
          <a:prstGeom prst="rect">
            <a:avLst/>
          </a:prstGeom>
          <a:solidFill>
            <a:srgbClr val="8F254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4800" b="1" dirty="0" smtClean="0">
                <a:solidFill>
                  <a:prstClr val="white"/>
                </a:solidFill>
                <a:cs typeface="B Nazanin" panose="00000400000000000000" pitchFamily="2" charset="-78"/>
              </a:rPr>
              <a:t>THANK YOU</a:t>
            </a:r>
            <a:endParaRPr lang="fa-IR" b="1" dirty="0"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620688"/>
            <a:ext cx="324036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u="sng" dirty="0" smtClean="0"/>
              <a:t>Mehdi Safari </a:t>
            </a:r>
            <a:r>
              <a:rPr lang="en-US" sz="2000" u="sng" dirty="0" err="1" smtClean="0"/>
              <a:t>Moghadam</a:t>
            </a:r>
            <a:endParaRPr lang="en-US" sz="2000" u="sng" dirty="0"/>
          </a:p>
          <a:p>
            <a:endParaRPr lang="fa-IR" sz="2000" u="sng" dirty="0" smtClean="0"/>
          </a:p>
          <a:p>
            <a:pPr rtl="0"/>
            <a:r>
              <a:rPr lang="en-US" sz="2000" u="sng" dirty="0" smtClean="0"/>
              <a:t>me.safari@mrud.ir</a:t>
            </a:r>
          </a:p>
          <a:p>
            <a:r>
              <a:rPr lang="en-US" sz="2000" dirty="0" smtClean="0"/>
              <a:t>Transportation and Logistics Comprehensive Planning General Director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178DC-7B3C-4289-AAA6-9F14F28D1B09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21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IRAN Logistics at a Glance</a:t>
            </a: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329" y="2078008"/>
            <a:ext cx="1997122" cy="41044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Rectangle 13"/>
          <p:cNvSpPr/>
          <p:nvPr/>
        </p:nvSpPr>
        <p:spPr>
          <a:xfrm>
            <a:off x="2675752" y="2101336"/>
            <a:ext cx="1997122" cy="410445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6899431" y="2101336"/>
            <a:ext cx="1997122" cy="41044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4794250" y="2101336"/>
            <a:ext cx="1997122" cy="41044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4914549" y="4399032"/>
            <a:ext cx="17565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40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Million 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ton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69626" y="4404400"/>
            <a:ext cx="17565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145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Million 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ton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245" y="2335461"/>
            <a:ext cx="1209131" cy="12091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6530" y="2188867"/>
            <a:ext cx="1548519" cy="15485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9626" y="2065452"/>
            <a:ext cx="1839344" cy="18393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240" y="2195828"/>
            <a:ext cx="1550246" cy="15502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328972" flipH="1">
            <a:off x="733879" y="2759034"/>
            <a:ext cx="1526709" cy="4629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8629" y="4387309"/>
            <a:ext cx="17565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9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Million 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ton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629" y="3674391"/>
            <a:ext cx="17565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Transit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1037" y="3698477"/>
            <a:ext cx="17565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Sea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5859" y="3704741"/>
            <a:ext cx="17565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Rail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1041" y="3704741"/>
            <a:ext cx="17565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Road</a:t>
            </a:r>
            <a:endParaRPr lang="en-US" sz="2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9731" y="4387309"/>
            <a:ext cx="17565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283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B Nazanin" panose="00000400000000000000" pitchFamily="2" charset="-78"/>
              </a:rPr>
              <a:t>Million 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ton</a:t>
            </a:r>
            <a:endParaRPr lang="fa-IR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24744"/>
            <a:ext cx="2952328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7644" y="278383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Present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+400 MT</a:t>
            </a:r>
            <a:endParaRPr lang="en-US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124744"/>
            <a:ext cx="2952328" cy="29523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44108" y="2783830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+200 MT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New Plan</a:t>
            </a:r>
            <a:endParaRPr lang="en-US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88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/>
      <p:bldP spid="18" grpId="0"/>
      <p:bldP spid="24" grpId="0"/>
      <p:bldP spid="25" grpId="0"/>
      <p:bldP spid="26" grpId="0"/>
      <p:bldP spid="27" grpId="0"/>
      <p:bldP spid="28" grpId="0"/>
      <p:bldP spid="29" grpId="0"/>
      <p:bldP spid="3" grpId="0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Opportunity for more efficiency</a:t>
            </a: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006" y="3093546"/>
            <a:ext cx="939906" cy="130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836" y="3165555"/>
            <a:ext cx="1160291" cy="116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48161" y="2204864"/>
            <a:ext cx="612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Transportation cost / Total Product Cost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4622844"/>
            <a:ext cx="12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12%</a:t>
            </a:r>
            <a:endParaRPr lang="en-US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622844"/>
            <a:ext cx="12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anose="020B0A04020102020204" pitchFamily="34" charset="0"/>
              </a:rPr>
              <a:t>6%</a:t>
            </a:r>
            <a:endParaRPr lang="en-US" sz="2800" dirty="0"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9783" y="5271371"/>
            <a:ext cx="128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7806" y="5117483"/>
            <a:ext cx="1280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average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04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Opportunity for more efficiency</a:t>
            </a: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563" y="2805514"/>
            <a:ext cx="903924" cy="130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03350" y="4272612"/>
            <a:ext cx="12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+20%</a:t>
            </a:r>
            <a:endParaRPr lang="en-US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0700" y="4272612"/>
            <a:ext cx="12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13%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916832"/>
            <a:ext cx="5401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Total Logistics Cost / GDP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0157" y="2901543"/>
            <a:ext cx="1112248" cy="111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693" y="2939742"/>
            <a:ext cx="1176362" cy="1035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36107" y="4272612"/>
            <a:ext cx="1280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8%</a:t>
            </a:r>
            <a:endParaRPr lang="en-US" sz="28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0761" y="5112511"/>
            <a:ext cx="128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0700" y="4958623"/>
            <a:ext cx="1280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markets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8155" y="4958623"/>
            <a:ext cx="153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Countries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Opportunity for more efficiency</a:t>
            </a: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3733571"/>
              </p:ext>
            </p:extLst>
          </p:nvPr>
        </p:nvGraphicFramePr>
        <p:xfrm>
          <a:off x="750812" y="2403391"/>
          <a:ext cx="3656432" cy="2537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3256313"/>
              </p:ext>
            </p:extLst>
          </p:nvPr>
        </p:nvGraphicFramePr>
        <p:xfrm>
          <a:off x="4855930" y="2403391"/>
          <a:ext cx="3604502" cy="2525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79712" y="5012827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cs typeface="B Nazanin" panose="00000400000000000000" pitchFamily="2" charset="-78"/>
              </a:rPr>
              <a:t>Modal Split by Ton-Kilometer</a:t>
            </a:r>
            <a:endParaRPr lang="en-US" sz="1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Opportunity for more efficiency</a:t>
            </a:r>
            <a:endParaRPr lang="fa-IR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rtl="0">
              <a:lnSpc>
                <a:spcPct val="150000"/>
              </a:lnSpc>
            </a:pP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127919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cs typeface="B Nazanin" panose="00000400000000000000" pitchFamily="2" charset="-78"/>
              </a:rPr>
              <a:t>Modal Split by Ton-Kilometer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5972553"/>
              </p:ext>
            </p:extLst>
          </p:nvPr>
        </p:nvGraphicFramePr>
        <p:xfrm>
          <a:off x="4663864" y="2457295"/>
          <a:ext cx="3596341" cy="255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7227596"/>
              </p:ext>
            </p:extLst>
          </p:nvPr>
        </p:nvGraphicFramePr>
        <p:xfrm>
          <a:off x="755576" y="2437086"/>
          <a:ext cx="3656432" cy="2575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020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Opportunity for more efficiency</a:t>
            </a:r>
            <a:endParaRPr lang="fa-IR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rtl="0">
              <a:lnSpc>
                <a:spcPct val="150000"/>
              </a:lnSpc>
            </a:pP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5127919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cs typeface="B Nazanin" panose="00000400000000000000" pitchFamily="2" charset="-78"/>
              </a:rPr>
              <a:t>Modal Split by Ton-Kilometer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4788594"/>
              </p:ext>
            </p:extLst>
          </p:nvPr>
        </p:nvGraphicFramePr>
        <p:xfrm>
          <a:off x="2699792" y="1916832"/>
          <a:ext cx="4104456" cy="3004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866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rPr>
              <a:t>Opportunity for more efficiency</a:t>
            </a:r>
            <a:endParaRPr lang="fa-IR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  <a:p>
            <a:pPr rtl="0">
              <a:lnSpc>
                <a:spcPct val="150000"/>
              </a:lnSpc>
            </a:pPr>
            <a:endParaRPr lang="fa-IR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1713115" y="4461823"/>
            <a:ext cx="23456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40%</a:t>
            </a:r>
            <a:endParaRPr lang="fa-IR" sz="6000" b="1" dirty="0">
              <a:solidFill>
                <a:srgbClr val="FF0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565" y="3300210"/>
            <a:ext cx="914400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653" y="3300210"/>
            <a:ext cx="914400" cy="91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741" y="3300210"/>
            <a:ext cx="91440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916" y="3300210"/>
            <a:ext cx="9144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545165"/>
            <a:ext cx="9144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5829" y="3300210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9613" y="2545165"/>
            <a:ext cx="9144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5007" y="2545165"/>
            <a:ext cx="914400" cy="914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6916" y="2556302"/>
            <a:ext cx="914400" cy="914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310" y="2545165"/>
            <a:ext cx="914400" cy="91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625" y="4815096"/>
            <a:ext cx="355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Empty Truck Returns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201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457</Words>
  <Application>Microsoft Office PowerPoint</Application>
  <PresentationFormat>On-screen Show (4:3)</PresentationFormat>
  <Paragraphs>181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Zand</dc:creator>
  <cp:lastModifiedBy>Mehdi</cp:lastModifiedBy>
  <cp:revision>77</cp:revision>
  <dcterms:created xsi:type="dcterms:W3CDTF">2017-09-11T06:49:41Z</dcterms:created>
  <dcterms:modified xsi:type="dcterms:W3CDTF">2017-11-05T04:21:33Z</dcterms:modified>
</cp:coreProperties>
</file>